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22"/>
  </p:notesMasterIdLst>
  <p:handoutMasterIdLst>
    <p:handoutMasterId r:id="rId23"/>
  </p:handoutMasterIdLst>
  <p:sldIdLst>
    <p:sldId id="473" r:id="rId2"/>
    <p:sldId id="479" r:id="rId3"/>
    <p:sldId id="484" r:id="rId4"/>
    <p:sldId id="482" r:id="rId5"/>
    <p:sldId id="483" r:id="rId6"/>
    <p:sldId id="500" r:id="rId7"/>
    <p:sldId id="498" r:id="rId8"/>
    <p:sldId id="499" r:id="rId9"/>
    <p:sldId id="494" r:id="rId10"/>
    <p:sldId id="501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45" r:id="rId20"/>
    <p:sldId id="376" r:id="rId21"/>
  </p:sldIdLst>
  <p:sldSz cx="9144000" cy="6858000" type="screen4x3"/>
  <p:notesSz cx="9947275" cy="6858000"/>
  <p:custDataLst>
    <p:tags r:id="rId2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0000CC"/>
    <a:srgbClr val="003366"/>
    <a:srgbClr val="810037"/>
    <a:srgbClr val="E8D9F3"/>
    <a:srgbClr val="DCC5ED"/>
    <a:srgbClr val="E5C1D0"/>
    <a:srgbClr val="D79DB6"/>
    <a:srgbClr val="B8D3F6"/>
    <a:srgbClr val="DA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133" autoAdjust="0"/>
  </p:normalViewPr>
  <p:slideViewPr>
    <p:cSldViewPr>
      <p:cViewPr varScale="1">
        <p:scale>
          <a:sx n="71" d="100"/>
          <a:sy n="71" d="100"/>
        </p:scale>
        <p:origin x="106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7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10486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34487" y="1"/>
            <a:ext cx="4310486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8A38D-75E0-4C9D-BC49-928F78FABE03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10486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34487" y="6513910"/>
            <a:ext cx="4310486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F419F-B0AD-4E8B-A825-1168142C08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156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34487" y="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65989-223A-4EC9-93E8-18B7C7DF262B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259138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94728" y="3257550"/>
            <a:ext cx="795782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34487" y="651391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9C502-42CD-463E-9CF2-B92A34A3F7E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87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9C502-42CD-463E-9CF2-B92A34A3F7E6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082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73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27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01024" y="5929330"/>
            <a:ext cx="785818" cy="243986"/>
          </a:xfrm>
          <a:prstGeom prst="triangle">
            <a:avLst>
              <a:gd name="adj" fmla="val 51164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lIns="36000" tIns="36000" rIns="36000" bIns="36000" anchor="ctr" anchorCtr="1"/>
          <a:lstStyle>
            <a:lvl1pPr algn="ctr">
              <a:defRPr b="0" i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0F13A57-4E4D-4C07-AF84-50239CCE08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Picture 5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EBEEF5"/>
              </a:clrFrom>
              <a:clrTo>
                <a:srgbClr val="EBEE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3048" r="2286"/>
          <a:stretch/>
        </p:blipFill>
        <p:spPr bwMode="auto">
          <a:xfrm>
            <a:off x="11130" y="96876"/>
            <a:ext cx="436537" cy="694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5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01024" y="5929330"/>
            <a:ext cx="785818" cy="243986"/>
          </a:xfrm>
          <a:prstGeom prst="triangle">
            <a:avLst>
              <a:gd name="adj" fmla="val 51164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lIns="36000" tIns="36000" rIns="36000" bIns="36000" anchor="ctr" anchorCtr="1"/>
          <a:lstStyle>
            <a:lvl1pPr algn="ctr">
              <a:defRPr b="0" i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0F13A57-4E4D-4C07-AF84-50239CCE08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Picture 5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EBEEF5"/>
              </a:clrFrom>
              <a:clrTo>
                <a:srgbClr val="EBEE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3048" r="2286"/>
          <a:stretch/>
        </p:blipFill>
        <p:spPr bwMode="auto">
          <a:xfrm>
            <a:off x="11130" y="96876"/>
            <a:ext cx="436537" cy="694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10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01024" y="5929330"/>
            <a:ext cx="785818" cy="243986"/>
          </a:xfrm>
          <a:prstGeom prst="triangle">
            <a:avLst>
              <a:gd name="adj" fmla="val 51164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lIns="36000" tIns="36000" rIns="36000" bIns="36000" anchor="ctr" anchorCtr="1"/>
          <a:lstStyle>
            <a:lvl1pPr algn="ctr">
              <a:defRPr b="0" i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0F13A57-4E4D-4C07-AF84-50239CCE08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Picture 5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EBEEF5"/>
              </a:clrFrom>
              <a:clrTo>
                <a:srgbClr val="EBEE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3048" r="2286"/>
          <a:stretch/>
        </p:blipFill>
        <p:spPr bwMode="auto">
          <a:xfrm>
            <a:off x="11130" y="96876"/>
            <a:ext cx="436537" cy="694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62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01024" y="5929330"/>
            <a:ext cx="785818" cy="243986"/>
          </a:xfrm>
          <a:prstGeom prst="triangle">
            <a:avLst>
              <a:gd name="adj" fmla="val 51164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lIns="36000" tIns="36000" rIns="36000" bIns="36000" anchor="ctr" anchorCtr="1"/>
          <a:lstStyle>
            <a:lvl1pPr algn="ctr">
              <a:defRPr b="0" i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0F13A57-4E4D-4C07-AF84-50239CCE08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Picture 5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EBEEF5"/>
              </a:clrFrom>
              <a:clrTo>
                <a:srgbClr val="EBEE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3048" r="2286"/>
          <a:stretch/>
        </p:blipFill>
        <p:spPr bwMode="auto">
          <a:xfrm>
            <a:off x="11130" y="96876"/>
            <a:ext cx="436537" cy="694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E5EF-6699-4BA8-B8FC-9CB5D381CF49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F08A-32E1-4011-A4CC-A770179F0C4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8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392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76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46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94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68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0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45B26-0CBA-4CD5-BBE9-D773D5A0E292}" type="datetimeFigureOut">
              <a:rPr lang="ru-RU" smtClean="0"/>
              <a:pPr/>
              <a:t>29.03.2019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910F-EF24-41C3-A163-AEEC58868B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93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chemeClr val="bg2">
                <a:lumMod val="7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7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3986" r:id="rId12"/>
    <p:sldLayoutId id="2147483987" r:id="rId13"/>
    <p:sldLayoutId id="2147483988" r:id="rId14"/>
    <p:sldLayoutId id="2147483989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F%D0%B7%D1%8B%D0%BA_%D1%84%D1%83%D0%BD%D0%BA%D1%86%D0%B8%D0%BE%D0%BD%D0%B0%D0%BB%D1%8C%D0%BD%D0%BE%D0%B3%D0%BE_%D0%BF%D1%80%D0%BE%D0%B3%D1%80%D0%B0%D0%BC%D0%BC%D0%B8%D1%80%D0%BE%D0%B2%D0%B0%D0%BD%D0%B8%D1%8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Erlang" TargetMode="External"/><Relationship Id="rId13" Type="http://schemas.openxmlformats.org/officeDocument/2006/relationships/hyperlink" Target="https://ru.wikipedia.org/wiki/MATLAB" TargetMode="External"/><Relationship Id="rId18" Type="http://schemas.openxmlformats.org/officeDocument/2006/relationships/hyperlink" Target="https://ru.wikipedia.org/wiki/OCaml" TargetMode="External"/><Relationship Id="rId26" Type="http://schemas.openxmlformats.org/officeDocument/2006/relationships/hyperlink" Target="https://ru.wikipedia.org/wiki/XSLT" TargetMode="External"/><Relationship Id="rId3" Type="http://schemas.openxmlformats.org/officeDocument/2006/relationships/hyperlink" Target="https://ru.wikipedia.org/wiki/%D0%9C%D0%B0%D0%BA%D0%BA%D0%B0%D1%80%D1%82%D0%B8,_%D0%94%D0%B6%D0%BE%D0%BD" TargetMode="External"/><Relationship Id="rId21" Type="http://schemas.openxmlformats.org/officeDocument/2006/relationships/hyperlink" Target="https://ru.wikipedia.org/wiki/Scala_(%D1%8F%D0%B7%D1%8B%D0%BA_%D0%BF%D1%80%D0%BE%D0%B3%D1%80%D0%B0%D0%BC%D0%BC%D0%B8%D1%80%D0%BE%D0%B2%D0%B0%D0%BD%D0%B8%D1%8F)" TargetMode="External"/><Relationship Id="rId7" Type="http://schemas.openxmlformats.org/officeDocument/2006/relationships/hyperlink" Target="https://ru.wikipedia.org/wiki/Common_Lisp" TargetMode="External"/><Relationship Id="rId12" Type="http://schemas.openxmlformats.org/officeDocument/2006/relationships/hyperlink" Target="https://ru.wikipedia.org/wiki/APL_(%D1%8F%D0%B7%D1%8B%D0%BA_%D0%BF%D1%80%D0%BE%D0%B3%D1%80%D0%B0%D0%BC%D0%BC%D0%B8%D1%80%D0%BE%D0%B2%D0%B0%D0%BD%D0%B8%D1%8F)" TargetMode="External"/><Relationship Id="rId17" Type="http://schemas.openxmlformats.org/officeDocument/2006/relationships/hyperlink" Target="https://ru.wikipedia.org/wiki/SML" TargetMode="External"/><Relationship Id="rId25" Type="http://schemas.openxmlformats.org/officeDocument/2006/relationships/hyperlink" Target="https://ru.wikipedia.org/wiki/Nemerle" TargetMode="External"/><Relationship Id="rId2" Type="http://schemas.openxmlformats.org/officeDocument/2006/relationships/hyperlink" Target="https://ru.wikipedia.org/wiki/%D0%AF%D0%B7%D1%8B%D0%BA_%D1%84%D1%83%D0%BD%D0%BA%D1%86%D0%B8%D0%BE%D0%BD%D0%B0%D0%BB%D1%8C%D0%BD%D0%BE%D0%B3%D0%BE_%D0%BF%D1%80%D0%BE%D0%B3%D1%80%D0%B0%D0%BC%D0%BC%D0%B8%D1%80%D0%BE%D0%B2%D0%B0%D0%BD%D0%B8%D1%8F" TargetMode="External"/><Relationship Id="rId16" Type="http://schemas.openxmlformats.org/officeDocument/2006/relationships/hyperlink" Target="https://ru.wikipedia.org/wiki/1979" TargetMode="External"/><Relationship Id="rId20" Type="http://schemas.openxmlformats.org/officeDocument/2006/relationships/hyperlink" Target="https://ru.wikipedia.org/wiki/.NET_Framework" TargetMode="External"/><Relationship Id="rId29" Type="http://schemas.openxmlformats.org/officeDocument/2006/relationships/hyperlink" Target="https://ru.wikipedia.org/wiki/XQue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Clojure" TargetMode="External"/><Relationship Id="rId11" Type="http://schemas.openxmlformats.org/officeDocument/2006/relationships/hyperlink" Target="https://ru.wikipedia.org/wiki/Elixir_(%D1%8F%D0%B7%D1%8B%D0%BA_%D0%BF%D1%80%D0%BE%D0%B3%D1%80%D0%B0%D0%BC%D0%BC%D0%B8%D1%80%D0%BE%D0%B2%D0%B0%D0%BD%D0%B8%D1%8F)" TargetMode="External"/><Relationship Id="rId24" Type="http://schemas.openxmlformats.org/officeDocument/2006/relationships/hyperlink" Target="https://ru.wikipedia.org/wiki/1985" TargetMode="External"/><Relationship Id="rId32" Type="http://schemas.openxmlformats.org/officeDocument/2006/relationships/hyperlink" Target="https://ru.wikipedia.org/wiki/%D0%9A%D0%B0%D1%80%D1%80%D0%B8,_%D0%A5%D0%B0%D1%81%D0%BA%D0%B5%D0%BB%D0%BB" TargetMode="External"/><Relationship Id="rId5" Type="http://schemas.openxmlformats.org/officeDocument/2006/relationships/hyperlink" Target="https://ru.wikipedia.org/wiki/Scheme" TargetMode="External"/><Relationship Id="rId15" Type="http://schemas.openxmlformats.org/officeDocument/2006/relationships/hyperlink" Target="https://ru.wikipedia.org/wiki/%D0%9C%D0%B8%D0%BB%D0%BD%D0%B5%D1%80,_%D0%A0%D0%BE%D0%B1%D0%B8%D0%BD" TargetMode="External"/><Relationship Id="rId23" Type="http://schemas.openxmlformats.org/officeDocument/2006/relationships/hyperlink" Target="https://ru.wikipedia.org/wiki/%D0%A2%D1%91%D1%80%D0%BD%D0%B5%D1%80,_%D0%94%D1%8D%D0%B2%D0%B8%D0%B4" TargetMode="External"/><Relationship Id="rId28" Type="http://schemas.openxmlformats.org/officeDocument/2006/relationships/hyperlink" Target="https://ru.wikipedia.org/wiki/%D0%A4%D1%83%D0%BD%D0%BA%D1%86%D0%B8%D0%BE%D0%BD%D0%B0%D0%BB%D1%8C%D0%BD%D0%BE%D0%B5_%D0%BF%D1%80%D0%BE%D0%B3%D1%80%D0%B0%D0%BC%D0%BC%D0%B8%D1%80%D0%BE%D0%B2%D0%B0%D0%BD%D0%B8%D0%B5#cite_note-4" TargetMode="External"/><Relationship Id="rId10" Type="http://schemas.openxmlformats.org/officeDocument/2006/relationships/hyperlink" Target="https://ru.wikipedia.org/wiki/1986" TargetMode="External"/><Relationship Id="rId19" Type="http://schemas.openxmlformats.org/officeDocument/2006/relationships/hyperlink" Target="https://ru.wikipedia.org/wiki/F_Sharp" TargetMode="External"/><Relationship Id="rId31" Type="http://schemas.openxmlformats.org/officeDocument/2006/relationships/hyperlink" Target="https://ru.wikipedia.org/wiki/%D0%A7%D0%B8%D1%81%D1%82%D0%BE%D1%82%D0%B0_%D1%8F%D0%B7%D1%8B%D0%BA%D0%B0_%D0%BF%D1%80%D0%BE%D0%B3%D1%80%D0%B0%D0%BC%D0%BC%D0%B8%D1%80%D0%BE%D0%B2%D0%B0%D0%BD%D0%B8%D1%8F" TargetMode="External"/><Relationship Id="rId4" Type="http://schemas.openxmlformats.org/officeDocument/2006/relationships/hyperlink" Target="https://ru.wikipedia.org/wiki/1958" TargetMode="External"/><Relationship Id="rId9" Type="http://schemas.openxmlformats.org/officeDocument/2006/relationships/hyperlink" Target="https://ru.wikipedia.org/w/index.php?title=Joe_Armstrong&amp;action=edit&amp;redlink=1" TargetMode="External"/><Relationship Id="rId14" Type="http://schemas.openxmlformats.org/officeDocument/2006/relationships/hyperlink" Target="https://ru.wikipedia.org/wiki/ML" TargetMode="External"/><Relationship Id="rId22" Type="http://schemas.openxmlformats.org/officeDocument/2006/relationships/hyperlink" Target="https://ru.wikipedia.org/wiki/%D0%9C%D0%B8%D1%80%D0%B0%D0%BD%D0%B4%D0%B0_(%D1%8F%D0%B7%D1%8B%D0%BA_%D0%BF%D1%80%D0%BE%D0%B3%D1%80%D0%B0%D0%BC%D0%BC%D0%B8%D1%80%D0%BE%D0%B2%D0%B0%D0%BD%D0%B8%D1%8F)" TargetMode="External"/><Relationship Id="rId27" Type="http://schemas.openxmlformats.org/officeDocument/2006/relationships/hyperlink" Target="https://ru.wikipedia.org/wiki/%D0%A4%D1%83%D0%BD%D0%BA%D1%86%D0%B8%D0%BE%D0%BD%D0%B0%D0%BB%D1%8C%D0%BD%D0%BE%D0%B5_%D0%BF%D1%80%D0%BE%D0%B3%D1%80%D0%B0%D0%BC%D0%BC%D0%B8%D1%80%D0%BE%D0%B2%D0%B0%D0%BD%D0%B8%D0%B5#cite_note-3" TargetMode="External"/><Relationship Id="rId30" Type="http://schemas.openxmlformats.org/officeDocument/2006/relationships/hyperlink" Target="https://ru.wikipedia.org/wiki/Haskel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602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Функциональное и логическое программирование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764187"/>
          </a:xfrm>
        </p:spPr>
        <p:txBody>
          <a:bodyPr>
            <a:normAutofit fontScale="92500" lnSpcReduction="10000"/>
          </a:bodyPr>
          <a:lstStyle/>
          <a:p>
            <a:pPr algn="ctr"/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Для специальностей</a:t>
            </a:r>
          </a:p>
          <a:p>
            <a:pPr marL="0" indent="0" algn="ctr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1-40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01 01 «Программное обеспечение информационных технологий»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1-40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05 01 «Информационные системы и технологии»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Макареня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Сергей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Николаевич,</a:t>
            </a:r>
          </a:p>
          <a:p>
            <a:pPr marL="0" indent="0">
              <a:buNone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андидат технических наук, доцент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E-mail: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makarenya@bntu.by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Тел.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+375 (29) 5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62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82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95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Курсы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2                                                   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Семестры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3,4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Контрольная работа,  Экзамен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11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700" b="1" dirty="0">
                <a:solidFill>
                  <a:srgbClr val="0070C0"/>
                </a:solidFill>
              </a:rPr>
              <a:t>Функции обеспечивающие функциональное </a:t>
            </a:r>
            <a:r>
              <a:rPr lang="ru-RU" sz="2700" b="1" dirty="0" smtClean="0">
                <a:solidFill>
                  <a:srgbClr val="0070C0"/>
                </a:solidFill>
              </a:rPr>
              <a:t>программирование  </a:t>
            </a:r>
            <a:r>
              <a:rPr lang="ru-RU" sz="2700" b="1" dirty="0">
                <a:solidFill>
                  <a:srgbClr val="0070C0"/>
                </a:solidFill>
              </a:rPr>
              <a:t>в </a:t>
            </a:r>
            <a:r>
              <a:rPr lang="ru-RU" sz="2700" b="1" dirty="0" smtClean="0">
                <a:solidFill>
                  <a:srgbClr val="0070C0"/>
                </a:solidFill>
              </a:rPr>
              <a:t> </a:t>
            </a:r>
            <a:r>
              <a:rPr lang="en-US" sz="2700" b="1" dirty="0" smtClean="0">
                <a:solidFill>
                  <a:srgbClr val="0070C0"/>
                </a:solidFill>
              </a:rPr>
              <a:t>Python</a:t>
            </a:r>
            <a:endParaRPr lang="ru-RU" sz="2700" b="1" dirty="0">
              <a:solidFill>
                <a:srgbClr val="0070C0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772816"/>
            <a:ext cx="7759774" cy="374441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286000" y="227483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+mj-lt"/>
              <a:buAutoNum type="arabicPeriod"/>
            </a:pPr>
            <a:endParaRPr lang="en-US" b="0" i="0" dirty="0">
              <a:effectLst/>
              <a:latin typeface="P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8213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000" b="1" dirty="0">
                <a:solidFill>
                  <a:srgbClr val="0070C0"/>
                </a:solidFill>
              </a:rPr>
              <a:t>Функция </a:t>
            </a:r>
            <a:r>
              <a:rPr lang="ru-RU" sz="3000" b="1" dirty="0" err="1">
                <a:solidFill>
                  <a:srgbClr val="0070C0"/>
                </a:solidFill>
              </a:rPr>
              <a:t>Lambda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52736"/>
            <a:ext cx="7886700" cy="5124227"/>
          </a:xfrm>
        </p:spPr>
        <p:txBody>
          <a:bodyPr>
            <a:normAutofit fontScale="85000" lnSpcReduction="10000"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маленькая не имеющая имени (анонимная) функция.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Такие функции можно назвать одноразовыми, они используются только при создании.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600" dirty="0" err="1" smtClean="0">
                <a:solidFill>
                  <a:schemeClr val="accent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ru-RU" sz="2600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[&lt;</a:t>
            </a:r>
            <a:r>
              <a:rPr lang="ru-RU" sz="2600" i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Аргументы</a:t>
            </a:r>
            <a:r>
              <a:rPr lang="ru-RU" sz="2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&gt;]]: &lt;</a:t>
            </a:r>
            <a:r>
              <a:rPr lang="ru-RU" sz="2600" i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Возвращаемое значение</a:t>
            </a:r>
            <a:r>
              <a:rPr lang="ru-RU" sz="2600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качестве значения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анонимная функция возвращает ссылку на объект-функцию, которую можно сохранить в переменной или передать в качестве параметра в другую функцию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f1 = </a:t>
            </a:r>
            <a:r>
              <a:rPr lang="ru-RU" sz="2600" b="1" dirty="0" err="1">
                <a:solidFill>
                  <a:schemeClr val="accent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ru-RU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10+20 </a:t>
            </a:r>
            <a:r>
              <a:rPr lang="ru-RU" sz="2600" b="1" dirty="0">
                <a:solidFill>
                  <a:srgbClr val="DE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Функция без параметров</a:t>
            </a:r>
            <a:endParaRPr lang="ru-RU" sz="2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f2 = </a:t>
            </a:r>
            <a:r>
              <a:rPr lang="ru-RU" sz="2600" b="1" dirty="0" err="1">
                <a:solidFill>
                  <a:schemeClr val="accent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ru-RU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ru-RU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x + y </a:t>
            </a:r>
            <a:endParaRPr lang="ru-RU" sz="2600" b="1" dirty="0" smtClean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6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f3 </a:t>
            </a:r>
            <a:r>
              <a:rPr lang="ru-RU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ru-RU" sz="2600" b="1" dirty="0" err="1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ru-RU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ru-RU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x + y + z </a:t>
            </a:r>
            <a:endParaRPr lang="ru-RU" sz="2600" b="1" dirty="0" smtClean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600" b="1" dirty="0" smtClean="0">
                <a:solidFill>
                  <a:srgbClr val="92009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26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(f1</a:t>
            </a:r>
            <a:r>
              <a:rPr lang="en-US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 </a:t>
            </a:r>
            <a:r>
              <a:rPr lang="en-US" sz="2600" b="1" dirty="0">
                <a:solidFill>
                  <a:srgbClr val="DE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u-RU" sz="2600" b="1" dirty="0">
                <a:solidFill>
                  <a:srgbClr val="DE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Выведет</a:t>
            </a:r>
            <a:r>
              <a:rPr lang="en-US" sz="2600" b="1" dirty="0">
                <a:solidFill>
                  <a:srgbClr val="DE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30</a:t>
            </a:r>
            <a:endParaRPr lang="ru-RU" sz="2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600" b="1" dirty="0">
                <a:solidFill>
                  <a:srgbClr val="92009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(f2(5, 10)) </a:t>
            </a:r>
            <a:r>
              <a:rPr lang="en-US" sz="2600" b="1" dirty="0">
                <a:solidFill>
                  <a:srgbClr val="DE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u-RU" sz="2600" b="1" dirty="0">
                <a:solidFill>
                  <a:srgbClr val="DE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Выведет</a:t>
            </a:r>
            <a:r>
              <a:rPr lang="en-US" sz="2600" b="1" dirty="0">
                <a:solidFill>
                  <a:srgbClr val="DE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15</a:t>
            </a:r>
            <a:endParaRPr lang="ru-RU" sz="2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600" b="1" dirty="0" err="1">
                <a:solidFill>
                  <a:srgbClr val="92009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ru-RU" sz="2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(f3(5, 10, 30)) </a:t>
            </a:r>
            <a:r>
              <a:rPr lang="ru-RU" sz="2600" b="1" dirty="0">
                <a:solidFill>
                  <a:srgbClr val="DE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Выведет: 45</a:t>
            </a:r>
            <a:endParaRPr lang="ru-RU" sz="2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2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548680"/>
            <a:ext cx="7886700" cy="432048"/>
          </a:xfrm>
        </p:spPr>
        <p:txBody>
          <a:bodyPr>
            <a:noAutofit/>
          </a:bodyPr>
          <a:lstStyle/>
          <a:p>
            <a:pPr algn="ctr">
              <a:spcAft>
                <a:spcPts val="750"/>
              </a:spcAft>
            </a:pPr>
            <a:r>
              <a:rPr lang="ru-RU" sz="2700" b="1" dirty="0">
                <a:solidFill>
                  <a:srgbClr val="0070C0"/>
                </a:solidFill>
              </a:rPr>
              <a:t>Функция </a:t>
            </a:r>
            <a:r>
              <a:rPr lang="ru-RU" sz="2700" b="1" dirty="0" err="1">
                <a:solidFill>
                  <a:srgbClr val="0070C0"/>
                </a:solidFill>
              </a:rPr>
              <a:t>map</a:t>
            </a:r>
            <a:r>
              <a:rPr lang="ru-RU" sz="2700" b="1" dirty="0">
                <a:solidFill>
                  <a:srgbClr val="0070C0"/>
                </a:solidFill>
              </a:rPr>
              <a:t>() в </a:t>
            </a:r>
            <a:r>
              <a:rPr lang="ru-RU" sz="2700" b="1" dirty="0" err="1">
                <a:solidFill>
                  <a:srgbClr val="0070C0"/>
                </a:solidFill>
              </a:rPr>
              <a:t>Python</a:t>
            </a:r>
            <a:r>
              <a:rPr lang="ru-RU" sz="2700" b="1" dirty="0">
                <a:solidFill>
                  <a:srgbClr val="0070C0"/>
                </a:solidFill>
              </a:rPr>
              <a:t>:</a:t>
            </a:r>
            <a:br>
              <a:rPr lang="ru-RU" sz="2700" b="1" dirty="0">
                <a:solidFill>
                  <a:srgbClr val="0070C0"/>
                </a:solidFill>
              </a:rPr>
            </a:br>
            <a:endParaRPr lang="ru-RU" sz="27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124744"/>
            <a:ext cx="7886700" cy="5052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В </a:t>
            </a:r>
            <a:r>
              <a:rPr lang="ru-RU" sz="18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Python</a:t>
            </a:r>
            <a:r>
              <a:rPr lang="ru-RU" sz="18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функция </a:t>
            </a:r>
            <a:r>
              <a:rPr lang="ru-RU" sz="1800" dirty="0" err="1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map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принимает два аргумента: функцию и аргумент составного типа данных, например, </a:t>
            </a:r>
            <a:endParaRPr lang="ru-RU" sz="1800" dirty="0" smtClean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b="1" dirty="0" err="1" smtClean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map</a:t>
            </a:r>
            <a:r>
              <a:rPr lang="ru-RU" sz="18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применяет к каждому элементу списка переданную функцию. </a:t>
            </a:r>
            <a:endParaRPr lang="ru-RU" sz="1800" dirty="0" smtClean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24408"/>
              </p:ext>
            </p:extLst>
          </p:nvPr>
        </p:nvGraphicFramePr>
        <p:xfrm>
          <a:off x="899592" y="2132856"/>
          <a:ext cx="7704856" cy="2016224"/>
        </p:xfrm>
        <a:graphic>
          <a:graphicData uri="http://schemas.openxmlformats.org/drawingml/2006/table">
            <a:tbl>
              <a:tblPr firstRow="1" firstCol="1" bandRow="1"/>
              <a:tblGrid>
                <a:gridCol w="3852015"/>
                <a:gridCol w="3852841"/>
              </a:tblGrid>
              <a:tr h="201622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 = ['1', '2', '3', '4', '5', '6', '7'] 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new_b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[]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item in b: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new_b.append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(item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))    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print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new_b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= ['1', '2', '3', '4', '5', '6', '7']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new_a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list(map(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a))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print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new_a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 flipH="1">
            <a:off x="628650" y="4797152"/>
            <a:ext cx="8263829" cy="1706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Таким образом, в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данном примере функция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map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заменяет цикл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</a:p>
          <a:p>
            <a:pPr indent="44958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Как видите такой способ занимает меньше строк, более читабелен и выполняется быстрее.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map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также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может работать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и с 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функциями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созданными пользователем:</a:t>
            </a:r>
          </a:p>
          <a:p>
            <a:pPr indent="44958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endParaRPr lang="ru-RU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961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700" b="1" dirty="0">
                <a:solidFill>
                  <a:srgbClr val="0070C0"/>
                </a:solidFill>
              </a:rPr>
              <a:t>Функция </a:t>
            </a:r>
            <a:r>
              <a:rPr lang="ru-RU" sz="2700" b="1" dirty="0" err="1">
                <a:solidFill>
                  <a:srgbClr val="0070C0"/>
                </a:solidFill>
              </a:rPr>
              <a:t>map</a:t>
            </a:r>
            <a:r>
              <a:rPr lang="ru-RU" sz="2700" b="1" dirty="0">
                <a:solidFill>
                  <a:srgbClr val="0070C0"/>
                </a:solidFill>
              </a:rPr>
              <a:t>() в </a:t>
            </a:r>
            <a:r>
              <a:rPr lang="ru-RU" sz="2700" b="1" dirty="0" err="1">
                <a:solidFill>
                  <a:srgbClr val="0070C0"/>
                </a:solidFill>
              </a:rPr>
              <a:t>Python</a:t>
            </a:r>
            <a:r>
              <a:rPr lang="ru-RU" sz="2700" b="1" dirty="0">
                <a:solidFill>
                  <a:srgbClr val="0070C0"/>
                </a:solidFill>
              </a:rPr>
              <a:t>:</a:t>
            </a:r>
            <a:br>
              <a:rPr lang="ru-RU" sz="2700" b="1" dirty="0">
                <a:solidFill>
                  <a:srgbClr val="0070C0"/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285" y="1868198"/>
            <a:ext cx="7886700" cy="4351338"/>
          </a:xfrm>
        </p:spPr>
        <p:txBody>
          <a:bodyPr/>
          <a:lstStyle/>
          <a:p>
            <a:r>
              <a:rPr lang="ru-RU" dirty="0" smtClean="0"/>
              <a:t>  </a:t>
            </a:r>
          </a:p>
          <a:p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41155" t="16533" r="14271" b="34816"/>
          <a:stretch/>
        </p:blipFill>
        <p:spPr bwMode="auto">
          <a:xfrm>
            <a:off x="827584" y="2132856"/>
            <a:ext cx="7848871" cy="4248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28650" y="1340769"/>
            <a:ext cx="8407846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958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400" b="1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map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также может работать и с функциями созданными пользователем:</a:t>
            </a:r>
          </a:p>
        </p:txBody>
      </p:sp>
    </p:spTree>
    <p:extLst>
      <p:ext uri="{BB962C8B-B14F-4D97-AF65-F5344CB8AC3E}">
        <p14:creationId xmlns:p14="http://schemas.microsoft.com/office/powerpoint/2010/main" val="66136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400" b="1" dirty="0">
                <a:solidFill>
                  <a:srgbClr val="0070C0"/>
                </a:solidFill>
              </a:rPr>
              <a:t>Функция </a:t>
            </a:r>
            <a:r>
              <a:rPr lang="ru-RU" sz="2400" b="1" dirty="0" err="1">
                <a:solidFill>
                  <a:srgbClr val="0070C0"/>
                </a:solidFill>
              </a:rPr>
              <a:t>map</a:t>
            </a:r>
            <a:r>
              <a:rPr lang="ru-RU" sz="2400" b="1" dirty="0">
                <a:solidFill>
                  <a:srgbClr val="0070C0"/>
                </a:solidFill>
              </a:rPr>
              <a:t>() в </a:t>
            </a:r>
            <a:r>
              <a:rPr lang="ru-RU" sz="2400" b="1" dirty="0" err="1">
                <a:solidFill>
                  <a:srgbClr val="0070C0"/>
                </a:solidFill>
              </a:rPr>
              <a:t>Python</a:t>
            </a:r>
            <a:r>
              <a:rPr lang="ru-RU" sz="2400" b="1" dirty="0">
                <a:solidFill>
                  <a:srgbClr val="0070C0"/>
                </a:solidFill>
              </a:rPr>
              <a:t>:</a:t>
            </a:r>
            <a:br>
              <a:rPr lang="ru-RU" sz="2400" b="1" dirty="0">
                <a:solidFill>
                  <a:srgbClr val="0070C0"/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/>
          <a:lstStyle/>
          <a:p>
            <a:pPr marL="0" lvl="0" indent="449580" algn="just" defTabSz="9144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ru-RU" sz="1800" b="1" dirty="0"/>
              <a:t>Функция </a:t>
            </a:r>
            <a:r>
              <a:rPr lang="ru-RU" sz="1800" b="1" dirty="0" err="1"/>
              <a:t>map</a:t>
            </a:r>
            <a:r>
              <a:rPr lang="ru-RU" sz="1800" dirty="0"/>
              <a:t> может быть так же применена для нескольких списков, в таком случае функция-аргумент должна принимать количество аргументов, соответствующее количеству списков:</a:t>
            </a:r>
            <a:r>
              <a:rPr lang="ru-RU" sz="18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endParaRPr lang="ru-RU" sz="1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0631" t="32117" r="18973" b="28925"/>
          <a:stretch/>
        </p:blipFill>
        <p:spPr bwMode="auto">
          <a:xfrm>
            <a:off x="539552" y="2492896"/>
            <a:ext cx="8136904" cy="3672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55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solidFill>
                  <a:srgbClr val="0070C0"/>
                </a:solidFill>
              </a:rPr>
              <a:t>Функция </a:t>
            </a:r>
            <a:r>
              <a:rPr lang="en-US" sz="2400" b="1" dirty="0">
                <a:solidFill>
                  <a:srgbClr val="0070C0"/>
                </a:solidFill>
              </a:rPr>
              <a:t>filter() - </a:t>
            </a:r>
            <a:r>
              <a:rPr lang="ru-RU" sz="2400" b="1" dirty="0">
                <a:solidFill>
                  <a:srgbClr val="0070C0"/>
                </a:solidFill>
              </a:rPr>
              <a:t>фильтрация последовательностей</a:t>
            </a:r>
            <a:br>
              <a:rPr lang="ru-RU" sz="2400" b="1" dirty="0">
                <a:solidFill>
                  <a:srgbClr val="0070C0"/>
                </a:solidFill>
              </a:rPr>
            </a:br>
            <a:endParaRPr lang="ru-RU" sz="24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1772816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В </a:t>
            </a:r>
            <a:r>
              <a:rPr lang="ru-RU" dirty="0" err="1" smtClean="0"/>
              <a:t>Python</a:t>
            </a:r>
            <a:r>
              <a:rPr lang="ru-RU" dirty="0" smtClean="0"/>
              <a:t> </a:t>
            </a:r>
            <a:r>
              <a:rPr lang="ru-RU" dirty="0"/>
              <a:t>есть встроенная функция </a:t>
            </a:r>
            <a:r>
              <a:rPr lang="ru-RU" dirty="0" err="1">
                <a:solidFill>
                  <a:srgbClr val="0070C0"/>
                </a:solidFill>
              </a:rPr>
              <a:t>filter</a:t>
            </a:r>
            <a:r>
              <a:rPr lang="ru-RU" dirty="0">
                <a:solidFill>
                  <a:srgbClr val="0070C0"/>
                </a:solidFill>
              </a:rPr>
              <a:t>(), </a:t>
            </a:r>
            <a:r>
              <a:rPr lang="ru-RU" dirty="0"/>
              <a:t>которая принимает два параметра и возвращает объект-итератор. Первый аргумент этой функции - какая-либо другая функция, а второй - последовательность (строки, списки и кортежи), итератор или объект, поддерживающий итерацию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PTSansRegular"/>
              </a:rPr>
              <a:t>Обратите внимание, что функция, передаваемая в </a:t>
            </a:r>
            <a:r>
              <a:rPr lang="ru-RU" b="1" dirty="0" err="1">
                <a:solidFill>
                  <a:srgbClr val="000000"/>
                </a:solidFill>
                <a:latin typeface="PTSansRegular"/>
              </a:rPr>
              <a:t>filter</a:t>
            </a:r>
            <a:r>
              <a:rPr lang="ru-RU" dirty="0">
                <a:solidFill>
                  <a:srgbClr val="000000"/>
                </a:solidFill>
                <a:latin typeface="PTSansRegular"/>
              </a:rPr>
              <a:t> должна возвращать значение </a:t>
            </a:r>
            <a:r>
              <a:rPr lang="ru-RU" dirty="0" err="1">
                <a:solidFill>
                  <a:srgbClr val="000000"/>
                </a:solidFill>
                <a:latin typeface="PTSansRegular"/>
              </a:rPr>
              <a:t>True</a:t>
            </a:r>
            <a:r>
              <a:rPr lang="ru-RU" dirty="0">
                <a:solidFill>
                  <a:srgbClr val="000000"/>
                </a:solidFill>
                <a:latin typeface="PTSansRegular"/>
              </a:rPr>
              <a:t> / </a:t>
            </a:r>
            <a:r>
              <a:rPr lang="ru-RU" dirty="0" err="1">
                <a:solidFill>
                  <a:srgbClr val="000000"/>
                </a:solidFill>
                <a:latin typeface="PTSansRegular"/>
              </a:rPr>
              <a:t>False</a:t>
            </a:r>
            <a:r>
              <a:rPr lang="ru-RU" dirty="0">
                <a:solidFill>
                  <a:srgbClr val="000000"/>
                </a:solidFill>
                <a:latin typeface="PTSansRegular"/>
              </a:rPr>
              <a:t>, чтобы элементы корректно </a:t>
            </a:r>
            <a:r>
              <a:rPr lang="ru-RU" dirty="0" err="1">
                <a:solidFill>
                  <a:srgbClr val="000000"/>
                </a:solidFill>
                <a:latin typeface="PTSansRegular"/>
              </a:rPr>
              <a:t>отфильтровались</a:t>
            </a:r>
            <a:r>
              <a:rPr lang="ru-RU" dirty="0">
                <a:solidFill>
                  <a:srgbClr val="000000"/>
                </a:solidFill>
                <a:latin typeface="PTSansRegular"/>
              </a:rPr>
              <a:t>.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3987" t="30885" r="20576" b="57062"/>
          <a:stretch/>
        </p:blipFill>
        <p:spPr bwMode="auto">
          <a:xfrm>
            <a:off x="683568" y="3356992"/>
            <a:ext cx="8136904" cy="1800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11560" y="5210762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000000"/>
                </a:solidFill>
                <a:latin typeface="PTSansRegular"/>
              </a:rPr>
              <a:t>Функция</a:t>
            </a:r>
            <a:r>
              <a:rPr lang="ru-RU" sz="2000" dirty="0">
                <a:solidFill>
                  <a:srgbClr val="000000"/>
                </a:solidFill>
                <a:latin typeface="PTSansRegular"/>
              </a:rPr>
              <a:t>, передаваемая в </a:t>
            </a:r>
            <a:r>
              <a:rPr lang="ru-RU" sz="2000" b="1" dirty="0" err="1">
                <a:solidFill>
                  <a:srgbClr val="0070C0"/>
                </a:solidFill>
                <a:latin typeface="PTSansRegular"/>
              </a:rPr>
              <a:t>filter</a:t>
            </a:r>
            <a:r>
              <a:rPr lang="ru-RU" sz="2000" dirty="0">
                <a:solidFill>
                  <a:srgbClr val="000000"/>
                </a:solidFill>
                <a:latin typeface="PTSansRegular"/>
              </a:rPr>
              <a:t> должна возвращать значение </a:t>
            </a:r>
            <a:r>
              <a:rPr lang="ru-RU" sz="2000" dirty="0" err="1">
                <a:solidFill>
                  <a:srgbClr val="000000"/>
                </a:solidFill>
                <a:latin typeface="PTSansRegular"/>
              </a:rPr>
              <a:t>True</a:t>
            </a:r>
            <a:r>
              <a:rPr lang="ru-RU" sz="2000" dirty="0">
                <a:solidFill>
                  <a:srgbClr val="000000"/>
                </a:solidFill>
                <a:latin typeface="PTSansRegular"/>
              </a:rPr>
              <a:t> / </a:t>
            </a:r>
            <a:r>
              <a:rPr lang="ru-RU" sz="2000" dirty="0" err="1">
                <a:solidFill>
                  <a:srgbClr val="000000"/>
                </a:solidFill>
                <a:latin typeface="PTSansRegular"/>
              </a:rPr>
              <a:t>False</a:t>
            </a:r>
            <a:r>
              <a:rPr lang="ru-RU" sz="2000" dirty="0">
                <a:solidFill>
                  <a:srgbClr val="000000"/>
                </a:solidFill>
                <a:latin typeface="PTSansRegular"/>
              </a:rPr>
              <a:t>, чтобы элементы корректно </a:t>
            </a:r>
            <a:r>
              <a:rPr lang="ru-RU" sz="2000" dirty="0" err="1">
                <a:solidFill>
                  <a:srgbClr val="000000"/>
                </a:solidFill>
                <a:latin typeface="PTSansRegular"/>
              </a:rPr>
              <a:t>отфильтровались</a:t>
            </a:r>
            <a:r>
              <a:rPr lang="ru-RU" sz="2000" dirty="0">
                <a:solidFill>
                  <a:srgbClr val="000000"/>
                </a:solidFill>
                <a:latin typeface="PTSansRegular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496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602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rgbClr val="0070C0"/>
                </a:solidFill>
              </a:rPr>
              <a:t>Функция </a:t>
            </a:r>
            <a:r>
              <a:rPr lang="en-US" sz="2400" b="1" dirty="0">
                <a:solidFill>
                  <a:srgbClr val="0070C0"/>
                </a:solidFill>
              </a:rPr>
              <a:t>reduce() </a:t>
            </a:r>
            <a:r>
              <a:rPr lang="ru-RU" sz="2400" b="1" dirty="0">
                <a:solidFill>
                  <a:srgbClr val="0070C0"/>
                </a:solidFill>
              </a:rPr>
              <a:t>в </a:t>
            </a:r>
            <a:r>
              <a:rPr lang="en-US" sz="2400" b="1" dirty="0">
                <a:solidFill>
                  <a:srgbClr val="0070C0"/>
                </a:solidFill>
              </a:rPr>
              <a:t>Python:</a:t>
            </a:r>
            <a:br>
              <a:rPr lang="en-US" sz="2400" b="1" dirty="0">
                <a:solidFill>
                  <a:srgbClr val="0070C0"/>
                </a:solidFill>
              </a:rPr>
            </a:br>
            <a:endParaRPr lang="ru-RU" sz="24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980729"/>
            <a:ext cx="7886700" cy="5196234"/>
          </a:xfrm>
        </p:spPr>
        <p:txBody>
          <a:bodyPr/>
          <a:lstStyle/>
          <a:p>
            <a:r>
              <a:rPr lang="ru-RU" b="1" dirty="0" smtClean="0">
                <a:solidFill>
                  <a:srgbClr val="000000"/>
                </a:solidFill>
                <a:latin typeface="PTSansRegular"/>
              </a:rPr>
              <a:t>Функция </a:t>
            </a:r>
            <a:r>
              <a:rPr lang="ru-RU" b="1" dirty="0" err="1">
                <a:solidFill>
                  <a:srgbClr val="000000"/>
                </a:solidFill>
                <a:latin typeface="PTSansRegular"/>
              </a:rPr>
              <a:t>reduce</a:t>
            </a:r>
            <a:r>
              <a:rPr lang="ru-RU" dirty="0">
                <a:solidFill>
                  <a:srgbClr val="000000"/>
                </a:solidFill>
                <a:latin typeface="PTSansRegular"/>
              </a:rPr>
              <a:t> принимает 2 аргумента: функцию и последовательность. </a:t>
            </a:r>
            <a:r>
              <a:rPr lang="ru-RU" dirty="0" err="1">
                <a:solidFill>
                  <a:srgbClr val="000000"/>
                </a:solidFill>
                <a:latin typeface="PTSansRegular"/>
              </a:rPr>
              <a:t>reduce</a:t>
            </a:r>
            <a:r>
              <a:rPr lang="ru-RU" dirty="0">
                <a:solidFill>
                  <a:srgbClr val="000000"/>
                </a:solidFill>
                <a:latin typeface="PTSansRegular"/>
              </a:rPr>
              <a:t>() последовательно применяет функцию-аргумент к элементам списка, возвращает единичное значение. 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41048" t="12352" r="11598" b="33106"/>
          <a:stretch/>
        </p:blipFill>
        <p:spPr bwMode="auto">
          <a:xfrm>
            <a:off x="628650" y="2276872"/>
            <a:ext cx="8515350" cy="4176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752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6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  <a:latin typeface="PTSansRegular"/>
              </a:rPr>
              <a:t>Функция </a:t>
            </a:r>
            <a:r>
              <a:rPr lang="en-US" sz="2400" dirty="0">
                <a:solidFill>
                  <a:srgbClr val="0070C0"/>
                </a:solidFill>
                <a:latin typeface="PTSansRegular"/>
              </a:rPr>
              <a:t>zip() </a:t>
            </a:r>
            <a:r>
              <a:rPr lang="ru-RU" sz="2400" dirty="0">
                <a:solidFill>
                  <a:srgbClr val="0070C0"/>
                </a:solidFill>
                <a:latin typeface="PTSansRegular"/>
              </a:rPr>
              <a:t>в </a:t>
            </a:r>
            <a:r>
              <a:rPr lang="en-US" sz="2400" dirty="0">
                <a:solidFill>
                  <a:srgbClr val="0070C0"/>
                </a:solidFill>
                <a:latin typeface="PTSansRegular"/>
              </a:rPr>
              <a:t>Python:</a:t>
            </a:r>
            <a:br>
              <a:rPr lang="en-US" sz="2400" dirty="0">
                <a:solidFill>
                  <a:srgbClr val="0070C0"/>
                </a:solidFill>
                <a:latin typeface="PTSansRegular"/>
              </a:rPr>
            </a:b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80728"/>
            <a:ext cx="8496944" cy="5124227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Функция </a:t>
            </a:r>
            <a:r>
              <a:rPr lang="ru-RU" b="1" dirty="0" err="1" smtClean="0">
                <a:solidFill>
                  <a:srgbClr val="0070C0"/>
                </a:solidFill>
              </a:rPr>
              <a:t>zip</a:t>
            </a:r>
            <a:r>
              <a:rPr lang="ru-RU" b="1" dirty="0">
                <a:solidFill>
                  <a:srgbClr val="0070C0"/>
                </a:solidFill>
              </a:rPr>
              <a:t> </a:t>
            </a:r>
            <a:r>
              <a:rPr lang="ru-RU" b="1" dirty="0" smtClean="0">
                <a:solidFill>
                  <a:srgbClr val="0070C0"/>
                </a:solidFill>
              </a:rPr>
              <a:t>()</a:t>
            </a:r>
            <a:r>
              <a:rPr lang="ru-RU" dirty="0" smtClean="0"/>
              <a:t>объединяет </a:t>
            </a:r>
            <a:r>
              <a:rPr lang="ru-RU" dirty="0"/>
              <a:t>в кортежи элементы из последовательностей переданных в качестве аргументов.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43399" t="5701" r="27739" b="67123"/>
          <a:stretch/>
        </p:blipFill>
        <p:spPr bwMode="auto">
          <a:xfrm>
            <a:off x="700658" y="1988840"/>
            <a:ext cx="8263830" cy="2599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00658" y="5380765"/>
            <a:ext cx="76877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PTSansRegular"/>
              </a:rPr>
              <a:t> 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zip</a:t>
            </a:r>
            <a:r>
              <a:rPr lang="ru-RU" sz="2400" b="1" dirty="0">
                <a:solidFill>
                  <a:srgbClr val="0070C0"/>
                </a:solidFill>
              </a:rPr>
              <a:t> () </a:t>
            </a:r>
            <a:r>
              <a:rPr lang="ru-RU" dirty="0" smtClean="0">
                <a:solidFill>
                  <a:srgbClr val="000000"/>
                </a:solidFill>
                <a:latin typeface="PTSansRegular"/>
              </a:rPr>
              <a:t> прекращает выполнение, как только достигнут конец самого </a:t>
            </a:r>
            <a:r>
              <a:rPr lang="ru-RU" dirty="0">
                <a:solidFill>
                  <a:srgbClr val="000000"/>
                </a:solidFill>
                <a:latin typeface="PTSansRegular"/>
              </a:rPr>
              <a:t>короткого </a:t>
            </a:r>
            <a:r>
              <a:rPr lang="ru-RU" dirty="0" smtClean="0">
                <a:solidFill>
                  <a:srgbClr val="000000"/>
                </a:solidFill>
                <a:latin typeface="PTSansRegular"/>
              </a:rPr>
              <a:t>списка.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3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  <a:latin typeface="PTSansRegular"/>
              </a:rPr>
              <a:t>Функция </a:t>
            </a:r>
            <a:r>
              <a:rPr lang="en-US" sz="2400" dirty="0">
                <a:solidFill>
                  <a:srgbClr val="0070C0"/>
                </a:solidFill>
                <a:latin typeface="PTSansRegular"/>
              </a:rPr>
              <a:t>zip() </a:t>
            </a:r>
            <a:r>
              <a:rPr lang="ru-RU" sz="2400" dirty="0">
                <a:solidFill>
                  <a:srgbClr val="0070C0"/>
                </a:solidFill>
                <a:latin typeface="PTSansRegular"/>
              </a:rPr>
              <a:t>в </a:t>
            </a:r>
            <a:r>
              <a:rPr lang="en-US" sz="2400" dirty="0">
                <a:solidFill>
                  <a:srgbClr val="0070C0"/>
                </a:solidFill>
                <a:latin typeface="PTSansRegular"/>
              </a:rPr>
              <a:t>Python</a:t>
            </a:r>
            <a:endParaRPr lang="ru-RU" sz="2400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46606" t="18244" r="4222" b="35766"/>
          <a:stretch/>
        </p:blipFill>
        <p:spPr bwMode="auto">
          <a:xfrm>
            <a:off x="628650" y="1484784"/>
            <a:ext cx="8263830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797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chemeClr val="bg2">
                <a:lumMod val="7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600"/>
          </a:xfrm>
        </p:spPr>
        <p:txBody>
          <a:bodyPr>
            <a:normAutofit/>
          </a:bodyPr>
          <a:lstStyle/>
          <a:p>
            <a:pPr algn="ctr"/>
            <a:r>
              <a:rPr lang="ru-RU" sz="3000" b="1" dirty="0">
                <a:solidFill>
                  <a:srgbClr val="0070C0"/>
                </a:solidFill>
              </a:rPr>
              <a:t>Исключение команд управления </a:t>
            </a:r>
            <a:r>
              <a:rPr lang="ru-RU" sz="3000" b="1" dirty="0" smtClean="0">
                <a:solidFill>
                  <a:srgbClr val="0070C0"/>
                </a:solidFill>
              </a:rPr>
              <a:t>потоком</a:t>
            </a:r>
            <a:endParaRPr lang="ru-RU" sz="3000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4"/>
          <a:srcRect l="42326" t="29505" r="10447" b="31287"/>
          <a:stretch/>
        </p:blipFill>
        <p:spPr bwMode="auto">
          <a:xfrm>
            <a:off x="3331179" y="1916832"/>
            <a:ext cx="5666763" cy="2486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5"/>
          <a:srcRect l="44255" t="11593" r="2083" b="50588"/>
          <a:stretch/>
        </p:blipFill>
        <p:spPr bwMode="auto">
          <a:xfrm>
            <a:off x="3415104" y="4387178"/>
            <a:ext cx="5261351" cy="2470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6"/>
          <a:srcRect l="37520" t="25465" r="43025" b="21893"/>
          <a:stretch/>
        </p:blipFill>
        <p:spPr bwMode="auto">
          <a:xfrm>
            <a:off x="179512" y="1916832"/>
            <a:ext cx="3024336" cy="3960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23528" y="980727"/>
            <a:ext cx="8191822" cy="104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ctr">
              <a:lnSpc>
                <a:spcPct val="107000"/>
              </a:lnSpc>
              <a:spcAft>
                <a:spcPts val="0"/>
              </a:spcAft>
            </a:pPr>
            <a:r>
              <a:rPr lang="ru-RU" sz="2000" b="1" dirty="0">
                <a:latin typeface="+mj-lt"/>
                <a:ea typeface="+mj-ea"/>
                <a:cs typeface="+mj-cs"/>
              </a:rPr>
              <a:t>Используя приемы функционального программирования в </a:t>
            </a:r>
            <a:r>
              <a:rPr lang="ru-RU" sz="2000" b="1" dirty="0" err="1">
                <a:latin typeface="+mj-lt"/>
                <a:ea typeface="+mj-ea"/>
                <a:cs typeface="+mj-cs"/>
              </a:rPr>
              <a:t>Python</a:t>
            </a:r>
            <a:r>
              <a:rPr lang="ru-RU" sz="2000" b="1" dirty="0">
                <a:latin typeface="+mj-lt"/>
                <a:ea typeface="+mj-ea"/>
                <a:cs typeface="+mj-cs"/>
              </a:rPr>
              <a:t> </a:t>
            </a:r>
            <a:r>
              <a:rPr lang="ru-RU" sz="2000" b="1" dirty="0" smtClean="0">
                <a:latin typeface="+mj-lt"/>
                <a:ea typeface="+mj-ea"/>
                <a:cs typeface="+mj-cs"/>
              </a:rPr>
              <a:t>можно применять  </a:t>
            </a:r>
            <a:r>
              <a:rPr lang="ru-RU" sz="2000" b="1" dirty="0">
                <a:latin typeface="+mj-lt"/>
                <a:ea typeface="+mj-ea"/>
                <a:cs typeface="+mj-cs"/>
              </a:rPr>
              <a:t>эквиваленты блоков ‘</a:t>
            </a:r>
            <a:r>
              <a:rPr lang="ru-RU" sz="2000" b="1" dirty="0" err="1">
                <a:latin typeface="+mj-lt"/>
                <a:ea typeface="+mj-ea"/>
                <a:cs typeface="+mj-cs"/>
              </a:rPr>
              <a:t>if</a:t>
            </a:r>
            <a:r>
              <a:rPr lang="ru-RU" sz="2000" b="1" dirty="0">
                <a:latin typeface="+mj-lt"/>
                <a:ea typeface="+mj-ea"/>
                <a:cs typeface="+mj-cs"/>
              </a:rPr>
              <a:t>’/’</a:t>
            </a:r>
            <a:r>
              <a:rPr lang="ru-RU" sz="2000" b="1" dirty="0" err="1">
                <a:latin typeface="+mj-lt"/>
                <a:ea typeface="+mj-ea"/>
                <a:cs typeface="+mj-cs"/>
              </a:rPr>
              <a:t>elif</a:t>
            </a:r>
            <a:r>
              <a:rPr lang="ru-RU" sz="2000" b="1" dirty="0">
                <a:latin typeface="+mj-lt"/>
                <a:ea typeface="+mj-ea"/>
                <a:cs typeface="+mj-cs"/>
              </a:rPr>
              <a:t>’/’</a:t>
            </a:r>
            <a:r>
              <a:rPr lang="ru-RU" sz="2000" b="1" dirty="0" err="1">
                <a:latin typeface="+mj-lt"/>
                <a:ea typeface="+mj-ea"/>
                <a:cs typeface="+mj-cs"/>
              </a:rPr>
              <a:t>else</a:t>
            </a:r>
            <a:r>
              <a:rPr lang="ru-RU" sz="2000" b="1" dirty="0">
                <a:latin typeface="+mj-lt"/>
                <a:ea typeface="+mj-ea"/>
                <a:cs typeface="+mj-cs"/>
              </a:rPr>
              <a:t>’ в виде выражения.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b="1" dirty="0">
                <a:latin typeface="+mj-lt"/>
                <a:ea typeface="+mj-ea"/>
                <a:cs typeface="+mj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2504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158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>
                <a:solidFill>
                  <a:srgbClr val="0070C0"/>
                </a:solidFill>
              </a:rPr>
              <a:t>Виды программирования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52479" y="1772816"/>
            <a:ext cx="7886700" cy="4351338"/>
          </a:xfrm>
        </p:spPr>
        <p:txBody>
          <a:bodyPr>
            <a:normAutofit lnSpcReduction="10000"/>
          </a:bodyPr>
          <a:lstStyle/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b="1" dirty="0" smtClean="0"/>
              <a:t>Императивное</a:t>
            </a:r>
            <a:r>
              <a:rPr lang="ru-RU" dirty="0" smtClean="0"/>
              <a:t>  (процедурное) программирование </a:t>
            </a:r>
            <a:r>
              <a:rPr lang="ru-RU" dirty="0"/>
              <a:t>заключается в формировании инструкций, последовательных команд, которые должна выполнять машина. </a:t>
            </a:r>
            <a:endParaRPr lang="ru-RU" dirty="0" smtClean="0"/>
          </a:p>
          <a:p>
            <a:r>
              <a:rPr lang="ru-RU" dirty="0" smtClean="0"/>
              <a:t>Логическое </a:t>
            </a:r>
            <a:r>
              <a:rPr lang="ru-RU" dirty="0"/>
              <a:t>программирование </a:t>
            </a:r>
            <a:r>
              <a:rPr lang="ru-RU" dirty="0" smtClean="0"/>
              <a:t>оперирует математической </a:t>
            </a:r>
            <a:r>
              <a:rPr lang="ru-RU" dirty="0"/>
              <a:t>логикой для вывода новых фактов и состояний из уже известных. </a:t>
            </a:r>
          </a:p>
          <a:p>
            <a:r>
              <a:rPr lang="ru-RU" dirty="0" smtClean="0"/>
              <a:t>Функциональное - </a:t>
            </a:r>
            <a:r>
              <a:rPr lang="ru-RU" dirty="0"/>
              <a:t>программирование при помощи функций в математическом их понимании.</a:t>
            </a:r>
          </a:p>
        </p:txBody>
      </p:sp>
      <p:pic>
        <p:nvPicPr>
          <p:cNvPr id="9" name="Рисунок 8"/>
          <p:cNvPicPr/>
          <p:nvPr/>
        </p:nvPicPr>
        <p:blipFill rotWithShape="1">
          <a:blip r:embed="rId2"/>
          <a:srcRect l="26161" t="25698" r="24419" b="38010"/>
          <a:stretch/>
        </p:blipFill>
        <p:spPr bwMode="auto">
          <a:xfrm>
            <a:off x="695660" y="1052736"/>
            <a:ext cx="7752680" cy="244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3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Спасибо за внимание!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5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602"/>
          </a:xfrm>
        </p:spPr>
        <p:txBody>
          <a:bodyPr/>
          <a:lstStyle/>
          <a:p>
            <a:pPr algn="ctr"/>
            <a:r>
              <a:rPr lang="ru-RU" sz="3000" b="1" u="sng" dirty="0">
                <a:solidFill>
                  <a:prstClr val="black"/>
                </a:solidFill>
                <a:hlinkClick r:id="rId2" tooltip="Язык функционального программирования"/>
              </a:rPr>
              <a:t>Языки </a:t>
            </a:r>
            <a:r>
              <a:rPr lang="ru-RU" sz="3000" b="1" u="sng" dirty="0" smtClean="0">
                <a:solidFill>
                  <a:prstClr val="black"/>
                </a:solidFill>
                <a:hlinkClick r:id="rId2" tooltip="Язык функционального программирования"/>
              </a:rPr>
              <a:t>логического </a:t>
            </a:r>
            <a:r>
              <a:rPr lang="ru-RU" sz="3000" b="1" u="sng" dirty="0">
                <a:solidFill>
                  <a:prstClr val="black"/>
                </a:solidFill>
                <a:hlinkClick r:id="rId2" tooltip="Язык функционального программирования"/>
              </a:rPr>
              <a:t>программирования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980730"/>
            <a:ext cx="7886700" cy="519623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Planner</a:t>
            </a:r>
            <a:r>
              <a:rPr lang="en-US" dirty="0"/>
              <a:t> </a:t>
            </a:r>
            <a:r>
              <a:rPr lang="en-US" sz="1800" dirty="0"/>
              <a:t>— </a:t>
            </a:r>
            <a:r>
              <a:rPr lang="ru-RU" sz="1900" dirty="0"/>
              <a:t>функционально-логический язык программирования  (Карл </a:t>
            </a:r>
            <a:r>
              <a:rPr lang="ru-RU" sz="1900" dirty="0" err="1"/>
              <a:t>Хьюит</a:t>
            </a:r>
            <a:r>
              <a:rPr lang="ru-RU" sz="1900" dirty="0"/>
              <a:t> , 1969г.) </a:t>
            </a:r>
            <a:r>
              <a:rPr lang="ru-RU" sz="1900" dirty="0">
                <a:solidFill>
                  <a:srgbClr val="FF0000"/>
                </a:solidFill>
              </a:rPr>
              <a:t>(</a:t>
            </a:r>
            <a:r>
              <a:rPr lang="en-US" sz="1900" b="1" dirty="0">
                <a:solidFill>
                  <a:srgbClr val="FF0000"/>
                </a:solidFill>
              </a:rPr>
              <a:t>QA-4, </a:t>
            </a:r>
            <a:r>
              <a:rPr lang="en-US" sz="1900" b="1" dirty="0" err="1">
                <a:solidFill>
                  <a:srgbClr val="FF0000"/>
                </a:solidFill>
              </a:rPr>
              <a:t>Popler</a:t>
            </a:r>
            <a:r>
              <a:rPr lang="en-US" sz="1900" b="1" dirty="0">
                <a:solidFill>
                  <a:srgbClr val="FF0000"/>
                </a:solidFill>
              </a:rPr>
              <a:t>, Conniver </a:t>
            </a:r>
            <a:r>
              <a:rPr lang="ru-RU" sz="1900" b="1" dirty="0">
                <a:solidFill>
                  <a:srgbClr val="FF0000"/>
                </a:solidFill>
              </a:rPr>
              <a:t>и </a:t>
            </a:r>
            <a:r>
              <a:rPr lang="en-US" sz="1900" b="1" dirty="0">
                <a:solidFill>
                  <a:srgbClr val="FF0000"/>
                </a:solidFill>
              </a:rPr>
              <a:t>QLISP</a:t>
            </a:r>
            <a:r>
              <a:rPr lang="en-US" sz="1900" dirty="0">
                <a:solidFill>
                  <a:srgbClr val="FF0000"/>
                </a:solidFill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70C0"/>
                </a:solidFill>
              </a:rPr>
              <a:t>Prolog</a:t>
            </a:r>
            <a:r>
              <a:rPr lang="en-US" b="1" dirty="0"/>
              <a:t> </a:t>
            </a:r>
            <a:r>
              <a:rPr lang="en-US" sz="1800" dirty="0"/>
              <a:t>—</a:t>
            </a:r>
            <a:r>
              <a:rPr lang="en-US" sz="1800" dirty="0" smtClean="0"/>
              <a:t> </a:t>
            </a:r>
            <a:r>
              <a:rPr lang="en-US" sz="1900" dirty="0" smtClean="0"/>
              <a:t>(</a:t>
            </a:r>
            <a:r>
              <a:rPr lang="ru-RU" sz="1900" dirty="0" smtClean="0"/>
              <a:t>Ален </a:t>
            </a:r>
            <a:r>
              <a:rPr lang="ru-RU" sz="1900" dirty="0" err="1" smtClean="0"/>
              <a:t>Колмероэ</a:t>
            </a:r>
            <a:r>
              <a:rPr lang="ru-RU" sz="1900" dirty="0" smtClean="0"/>
              <a:t>, 1972г.) – язык логического программирования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 smtClean="0"/>
              <a:t>является </a:t>
            </a:r>
            <a:r>
              <a:rPr lang="ru-RU" sz="1900" dirty="0"/>
              <a:t>актуальным и свежим и на сегодняшний день</a:t>
            </a:r>
            <a:r>
              <a:rPr lang="ru-RU" sz="1900" b="1" dirty="0"/>
              <a:t>. </a:t>
            </a:r>
            <a:r>
              <a:rPr lang="ru-RU" sz="1900" b="1" dirty="0">
                <a:solidFill>
                  <a:srgbClr val="FF0000"/>
                </a:solidFill>
              </a:rPr>
              <a:t>( </a:t>
            </a:r>
            <a:r>
              <a:rPr lang="en-US" sz="1900" b="1" dirty="0">
                <a:solidFill>
                  <a:srgbClr val="FF0000"/>
                </a:solidFill>
              </a:rPr>
              <a:t>Mercury, Visual Prolog, Oz </a:t>
            </a:r>
            <a:r>
              <a:rPr lang="ru-RU" sz="1900" b="1" dirty="0">
                <a:solidFill>
                  <a:srgbClr val="FF0000"/>
                </a:solidFill>
              </a:rPr>
              <a:t>и </a:t>
            </a:r>
            <a:r>
              <a:rPr lang="en-US" sz="1900" b="1" dirty="0" err="1">
                <a:solidFill>
                  <a:srgbClr val="FF0000"/>
                </a:solidFill>
              </a:rPr>
              <a:t>Fril</a:t>
            </a:r>
            <a:r>
              <a:rPr lang="en-US" sz="1900" b="1" dirty="0" smtClean="0">
                <a:solidFill>
                  <a:srgbClr val="FF0000"/>
                </a:solidFill>
              </a:rPr>
              <a:t>)</a:t>
            </a:r>
            <a:r>
              <a:rPr lang="ru-RU" sz="1900" b="1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070C0"/>
                </a:solidFill>
              </a:rPr>
              <a:t>Достоинства:</a:t>
            </a:r>
            <a:endParaRPr lang="ru-RU" dirty="0">
              <a:solidFill>
                <a:srgbClr val="0070C0"/>
              </a:solidFill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1900" dirty="0"/>
              <a:t>операции, совершаемые в логическом программировании всегда понятны. Он довольно прост, в понимании обычного пользователя;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1900" dirty="0"/>
              <a:t>результат практически всегда не зависит от выбранного пути реализации;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ru-RU" sz="1900" dirty="0"/>
              <a:t>может быть использован в качестве </a:t>
            </a:r>
            <a:r>
              <a:rPr lang="ru-RU" sz="1900" dirty="0" err="1"/>
              <a:t>невычислительного</a:t>
            </a:r>
            <a:r>
              <a:rPr lang="ru-RU" sz="1900" dirty="0"/>
              <a:t> языка используя только выражения и факты</a:t>
            </a:r>
            <a:r>
              <a:rPr lang="ru-RU" sz="1900" dirty="0" smtClean="0"/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070C0"/>
                </a:solidFill>
              </a:rPr>
              <a:t>Недостатки</a:t>
            </a:r>
            <a:r>
              <a:rPr lang="ru-RU" dirty="0">
                <a:solidFill>
                  <a:srgbClr val="0070C0"/>
                </a:solidFill>
              </a:rPr>
              <a:t>:</a:t>
            </a:r>
          </a:p>
          <a:p>
            <a:pPr marL="0" lvl="0">
              <a:lnSpc>
                <a:spcPct val="120000"/>
              </a:lnSpc>
              <a:spcBef>
                <a:spcPts val="0"/>
              </a:spcBef>
            </a:pPr>
            <a:r>
              <a:rPr lang="ru-RU" sz="1900" dirty="0"/>
              <a:t>если брать за пример логического языка программирования </a:t>
            </a:r>
            <a:r>
              <a:rPr lang="ru-RU" sz="1900" dirty="0" err="1"/>
              <a:t>Prolog</a:t>
            </a:r>
            <a:r>
              <a:rPr lang="ru-RU" sz="1900" dirty="0"/>
              <a:t>, то на лицо невозможность создания комплексных задач. То есть в реальности логический язык может идти дополнением к процедурному, но самостоятельно используется крайне редко;</a:t>
            </a:r>
          </a:p>
          <a:p>
            <a:pPr marL="0" lvl="0">
              <a:lnSpc>
                <a:spcPct val="120000"/>
              </a:lnSpc>
              <a:spcBef>
                <a:spcPts val="0"/>
              </a:spcBef>
            </a:pPr>
            <a:r>
              <a:rPr lang="ru-RU" sz="1900" dirty="0"/>
              <a:t>из-за недостатка в инвестициях и простом внимании, логические языки слабо развиваются;</a:t>
            </a:r>
          </a:p>
          <a:p>
            <a:pPr marL="0" lvl="0">
              <a:lnSpc>
                <a:spcPct val="120000"/>
              </a:lnSpc>
              <a:spcBef>
                <a:spcPts val="0"/>
              </a:spcBef>
            </a:pPr>
            <a:r>
              <a:rPr lang="ru-RU" sz="1900" dirty="0"/>
              <a:t>если предстоит иметь дело с вычислительными операциями, то логические языки программирования - не лучший выбор.</a:t>
            </a:r>
          </a:p>
          <a:p>
            <a:pPr lvl="0"/>
            <a:endParaRPr lang="ru-RU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761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u="sng" dirty="0" smtClean="0">
                <a:hlinkClick r:id="rId2" tooltip="Язык функционального программирования"/>
              </a:rPr>
              <a:t>Языки </a:t>
            </a:r>
            <a:r>
              <a:rPr lang="ru-RU" b="1" u="sng" dirty="0">
                <a:hlinkClick r:id="rId2" tooltip="Язык функционального программирования"/>
              </a:rPr>
              <a:t>функционального программирования</a:t>
            </a:r>
            <a:endParaRPr lang="ru-RU" b="1" u="sng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40768"/>
            <a:ext cx="8191822" cy="4836195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600" b="1" dirty="0">
                <a:solidFill>
                  <a:srgbClr val="0070C0"/>
                </a:solidFill>
              </a:rPr>
              <a:t>LISP </a:t>
            </a:r>
            <a:r>
              <a:rPr lang="ru-RU" sz="2600" dirty="0"/>
              <a:t> — (</a:t>
            </a:r>
            <a:r>
              <a:rPr lang="ru-RU" sz="2600" dirty="0">
                <a:hlinkClick r:id="rId3" tooltip="Маккарти, Джон"/>
              </a:rPr>
              <a:t>Джон Маккарти</a:t>
            </a:r>
            <a:r>
              <a:rPr lang="ru-RU" sz="2600" dirty="0"/>
              <a:t>, </a:t>
            </a:r>
            <a:r>
              <a:rPr lang="ru-RU" sz="2600" dirty="0">
                <a:hlinkClick r:id="rId4" tooltip="1958"/>
              </a:rPr>
              <a:t>1958</a:t>
            </a:r>
            <a:r>
              <a:rPr lang="ru-RU" sz="2600" dirty="0"/>
              <a:t>) и множество его диалектов, наиболее современные из которых:</a:t>
            </a:r>
          </a:p>
          <a:p>
            <a:pPr lvl="1"/>
            <a:r>
              <a:rPr lang="ru-RU" sz="2600" dirty="0" err="1">
                <a:hlinkClick r:id="rId5" tooltip="Scheme"/>
              </a:rPr>
              <a:t>Scheme</a:t>
            </a:r>
            <a:endParaRPr lang="ru-RU" sz="2600" dirty="0"/>
          </a:p>
          <a:p>
            <a:pPr lvl="1"/>
            <a:r>
              <a:rPr lang="ru-RU" sz="2600" dirty="0" err="1">
                <a:hlinkClick r:id="rId6" tooltip="Clojure"/>
              </a:rPr>
              <a:t>Clojure</a:t>
            </a:r>
            <a:endParaRPr lang="ru-RU" sz="2600" dirty="0"/>
          </a:p>
          <a:p>
            <a:pPr lvl="1"/>
            <a:r>
              <a:rPr lang="ru-RU" sz="2600" dirty="0" err="1">
                <a:hlinkClick r:id="rId7" tooltip="Common Lisp"/>
              </a:rPr>
              <a:t>Common</a:t>
            </a:r>
            <a:r>
              <a:rPr lang="ru-RU" sz="2600" dirty="0">
                <a:hlinkClick r:id="rId7" tooltip="Common Lisp"/>
              </a:rPr>
              <a:t> </a:t>
            </a:r>
            <a:r>
              <a:rPr lang="ru-RU" sz="2600" dirty="0" err="1">
                <a:hlinkClick r:id="rId7" tooltip="Common Lisp"/>
              </a:rPr>
              <a:t>Lisp</a:t>
            </a:r>
            <a:endParaRPr lang="ru-RU" sz="2600" dirty="0"/>
          </a:p>
          <a:p>
            <a:pPr lvl="0"/>
            <a:r>
              <a:rPr lang="ru-RU" sz="2600" b="1" dirty="0" err="1">
                <a:solidFill>
                  <a:srgbClr val="0070C0"/>
                </a:solidFill>
                <a:hlinkClick r:id="rId8" tooltip="Erlang"/>
              </a:rPr>
              <a:t>Erlang</a:t>
            </a:r>
            <a:r>
              <a:rPr lang="ru-RU" sz="2600" b="1" dirty="0">
                <a:solidFill>
                  <a:srgbClr val="0070C0"/>
                </a:solidFill>
              </a:rPr>
              <a:t> </a:t>
            </a:r>
            <a:r>
              <a:rPr lang="ru-RU" sz="2600" dirty="0"/>
              <a:t>— (</a:t>
            </a:r>
            <a:r>
              <a:rPr lang="ru-RU" sz="2600" dirty="0" err="1">
                <a:hlinkClick r:id="rId9" tooltip="Joe Armstrong (страница отсутствует)"/>
              </a:rPr>
              <a:t>Joe</a:t>
            </a:r>
            <a:r>
              <a:rPr lang="ru-RU" sz="2600" dirty="0">
                <a:hlinkClick r:id="rId9" tooltip="Joe Armstrong (страница отсутствует)"/>
              </a:rPr>
              <a:t> </a:t>
            </a:r>
            <a:r>
              <a:rPr lang="ru-RU" sz="2600" dirty="0" err="1">
                <a:hlinkClick r:id="rId9" tooltip="Joe Armstrong (страница отсутствует)"/>
              </a:rPr>
              <a:t>Armstrong</a:t>
            </a:r>
            <a:r>
              <a:rPr lang="ru-RU" sz="2600" dirty="0"/>
              <a:t>, </a:t>
            </a:r>
            <a:r>
              <a:rPr lang="ru-RU" sz="2600" dirty="0">
                <a:hlinkClick r:id="rId10" tooltip="1986"/>
              </a:rPr>
              <a:t>1986</a:t>
            </a:r>
            <a:r>
              <a:rPr lang="ru-RU" sz="2600" dirty="0"/>
              <a:t>) функциональный язык с поддержкой процессов.</a:t>
            </a:r>
          </a:p>
          <a:p>
            <a:pPr lvl="1"/>
            <a:r>
              <a:rPr lang="ru-RU" sz="2600" dirty="0" err="1">
                <a:hlinkClick r:id="rId11" tooltip="Elixir (язык программирования)"/>
              </a:rPr>
              <a:t>Elixir</a:t>
            </a:r>
            <a:endParaRPr lang="ru-RU" sz="2600" dirty="0"/>
          </a:p>
          <a:p>
            <a:pPr lvl="0"/>
            <a:r>
              <a:rPr lang="ru-RU" sz="2600" b="1" dirty="0">
                <a:solidFill>
                  <a:srgbClr val="0070C0"/>
                </a:solidFill>
                <a:hlinkClick r:id="rId12" tooltip="APL (язык программирования)"/>
              </a:rPr>
              <a:t>APL</a:t>
            </a:r>
            <a:r>
              <a:rPr lang="ru-RU" sz="2600" b="1" dirty="0">
                <a:solidFill>
                  <a:srgbClr val="0070C0"/>
                </a:solidFill>
              </a:rPr>
              <a:t> </a:t>
            </a:r>
            <a:r>
              <a:rPr lang="ru-RU" sz="2600" dirty="0"/>
              <a:t>— предшественник современных научных вычислительных сред, таких как </a:t>
            </a:r>
            <a:r>
              <a:rPr lang="ru-RU" sz="2600" dirty="0">
                <a:hlinkClick r:id="rId13" tooltip="MATLAB"/>
              </a:rPr>
              <a:t>MATLAB</a:t>
            </a:r>
            <a:r>
              <a:rPr lang="ru-RU" sz="2600" dirty="0"/>
              <a:t>.</a:t>
            </a:r>
          </a:p>
          <a:p>
            <a:pPr lvl="0"/>
            <a:r>
              <a:rPr lang="ru-RU" sz="2600" b="1" dirty="0">
                <a:solidFill>
                  <a:srgbClr val="0070C0"/>
                </a:solidFill>
                <a:hlinkClick r:id="rId14" tooltip="ML"/>
              </a:rPr>
              <a:t>ML</a:t>
            </a:r>
            <a:r>
              <a:rPr lang="ru-RU" sz="2600" b="1" dirty="0">
                <a:solidFill>
                  <a:srgbClr val="0070C0"/>
                </a:solidFill>
              </a:rPr>
              <a:t> </a:t>
            </a:r>
            <a:r>
              <a:rPr lang="ru-RU" sz="2600" dirty="0"/>
              <a:t>(</a:t>
            </a:r>
            <a:r>
              <a:rPr lang="ru-RU" sz="2600" dirty="0">
                <a:hlinkClick r:id="rId15" tooltip="Милнер, Робин"/>
              </a:rPr>
              <a:t>Робин </a:t>
            </a:r>
            <a:r>
              <a:rPr lang="ru-RU" sz="2600" dirty="0" err="1">
                <a:hlinkClick r:id="rId15" tooltip="Милнер, Робин"/>
              </a:rPr>
              <a:t>Милнер</a:t>
            </a:r>
            <a:r>
              <a:rPr lang="ru-RU" sz="2600" dirty="0"/>
              <a:t>, </a:t>
            </a:r>
            <a:r>
              <a:rPr lang="ru-RU" sz="2600" dirty="0">
                <a:hlinkClick r:id="rId16" tooltip="1979"/>
              </a:rPr>
              <a:t>1979</a:t>
            </a:r>
            <a:r>
              <a:rPr lang="ru-RU" sz="2600" dirty="0"/>
              <a:t>, из ныне используемых диалектов известны </a:t>
            </a:r>
            <a:r>
              <a:rPr lang="ru-RU" sz="2600" dirty="0" err="1">
                <a:hlinkClick r:id="rId17" tooltip="SML"/>
              </a:rPr>
              <a:t>Standard</a:t>
            </a:r>
            <a:r>
              <a:rPr lang="ru-RU" sz="2600" dirty="0">
                <a:hlinkClick r:id="rId17" tooltip="SML"/>
              </a:rPr>
              <a:t> </a:t>
            </a:r>
            <a:r>
              <a:rPr lang="ru-RU" sz="2600" b="1" dirty="0">
                <a:solidFill>
                  <a:srgbClr val="0070C0"/>
                </a:solidFill>
                <a:hlinkClick r:id="rId17" tooltip="SML"/>
              </a:rPr>
              <a:t>ML</a:t>
            </a:r>
            <a:r>
              <a:rPr lang="ru-RU" sz="2600" dirty="0"/>
              <a:t> и </a:t>
            </a:r>
            <a:r>
              <a:rPr lang="ru-RU" sz="2600" dirty="0" err="1">
                <a:hlinkClick r:id="rId18" tooltip="OCaml"/>
              </a:rPr>
              <a:t>Objective</a:t>
            </a:r>
            <a:r>
              <a:rPr lang="ru-RU" sz="2600" dirty="0">
                <a:hlinkClick r:id="rId18" tooltip="OCaml"/>
              </a:rPr>
              <a:t> CAML</a:t>
            </a:r>
            <a:r>
              <a:rPr lang="ru-RU" sz="2600" dirty="0"/>
              <a:t>).</a:t>
            </a:r>
          </a:p>
          <a:p>
            <a:pPr lvl="0"/>
            <a:r>
              <a:rPr lang="ru-RU" sz="2600" dirty="0">
                <a:hlinkClick r:id="rId19" tooltip="F Sharp"/>
              </a:rPr>
              <a:t>F</a:t>
            </a:r>
            <a:r>
              <a:rPr lang="ru-RU" sz="2600" b="1" dirty="0">
                <a:solidFill>
                  <a:srgbClr val="0070C0"/>
                </a:solidFill>
                <a:hlinkClick r:id="rId19" tooltip="F Sharp"/>
              </a:rPr>
              <a:t>#</a:t>
            </a:r>
            <a:r>
              <a:rPr lang="ru-RU" sz="2600" b="1" dirty="0">
                <a:solidFill>
                  <a:srgbClr val="0070C0"/>
                </a:solidFill>
              </a:rPr>
              <a:t> </a:t>
            </a:r>
            <a:r>
              <a:rPr lang="ru-RU" sz="2600" dirty="0"/>
              <a:t>— функциональный язык семейства ML для платформы </a:t>
            </a:r>
            <a:r>
              <a:rPr lang="ru-RU" sz="2600" dirty="0">
                <a:hlinkClick r:id="rId20" tooltip=".NET Framework"/>
              </a:rPr>
              <a:t>.NET</a:t>
            </a:r>
            <a:endParaRPr lang="ru-RU" sz="2600" dirty="0"/>
          </a:p>
          <a:p>
            <a:pPr lvl="0"/>
            <a:r>
              <a:rPr lang="ru-RU" sz="2600" dirty="0" err="1">
                <a:hlinkClick r:id="rId21" tooltip="Scala (язык программирования)"/>
              </a:rPr>
              <a:t>Scala</a:t>
            </a:r>
            <a:endParaRPr lang="ru-RU" sz="2600" dirty="0"/>
          </a:p>
          <a:p>
            <a:pPr lvl="0"/>
            <a:r>
              <a:rPr lang="ru-RU" sz="2600" dirty="0" err="1">
                <a:hlinkClick r:id="rId22" tooltip="Миранда (язык программирования)"/>
              </a:rPr>
              <a:t>Miranda</a:t>
            </a:r>
            <a:r>
              <a:rPr lang="ru-RU" sz="2600" dirty="0"/>
              <a:t> (</a:t>
            </a:r>
            <a:r>
              <a:rPr lang="ru-RU" sz="2600" dirty="0">
                <a:hlinkClick r:id="rId23" tooltip="Тёрнер, Дэвид"/>
              </a:rPr>
              <a:t>Дэвид </a:t>
            </a:r>
            <a:r>
              <a:rPr lang="ru-RU" sz="2600" dirty="0" err="1">
                <a:hlinkClick r:id="rId23" tooltip="Тёрнер, Дэвид"/>
              </a:rPr>
              <a:t>Тёрнер</a:t>
            </a:r>
            <a:r>
              <a:rPr lang="ru-RU" sz="2600" dirty="0"/>
              <a:t>, </a:t>
            </a:r>
            <a:r>
              <a:rPr lang="ru-RU" sz="2600" dirty="0">
                <a:hlinkClick r:id="rId24" tooltip="1985"/>
              </a:rPr>
              <a:t>1985</a:t>
            </a:r>
            <a:r>
              <a:rPr lang="ru-RU" sz="2600" dirty="0"/>
              <a:t>, который впоследствии дал развитие языку </a:t>
            </a:r>
            <a:r>
              <a:rPr lang="ru-RU" sz="2600" dirty="0" err="1"/>
              <a:t>Haskell</a:t>
            </a:r>
            <a:r>
              <a:rPr lang="ru-RU" sz="2600" dirty="0"/>
              <a:t>).</a:t>
            </a:r>
          </a:p>
          <a:p>
            <a:pPr lvl="0"/>
            <a:r>
              <a:rPr lang="ru-RU" sz="2600" dirty="0" err="1">
                <a:hlinkClick r:id="rId25" tooltip="Nemerle"/>
              </a:rPr>
              <a:t>Nemerle</a:t>
            </a:r>
            <a:r>
              <a:rPr lang="ru-RU" sz="2600" dirty="0"/>
              <a:t> — гибридный функционально/императивный язык.</a:t>
            </a:r>
          </a:p>
          <a:p>
            <a:pPr lvl="0"/>
            <a:r>
              <a:rPr lang="ru-RU" sz="2600" dirty="0">
                <a:hlinkClick r:id="rId26" tooltip="XSLT"/>
              </a:rPr>
              <a:t>XSLT</a:t>
            </a:r>
            <a:r>
              <a:rPr lang="ru-RU" sz="2600" baseline="30000" dirty="0">
                <a:hlinkClick r:id="rId27"/>
              </a:rPr>
              <a:t>[3]</a:t>
            </a:r>
            <a:r>
              <a:rPr lang="ru-RU" sz="2600" baseline="30000" dirty="0">
                <a:hlinkClick r:id="rId28"/>
              </a:rPr>
              <a:t>[4]</a:t>
            </a:r>
            <a:r>
              <a:rPr lang="ru-RU" sz="2600" dirty="0"/>
              <a:t> и </a:t>
            </a:r>
            <a:r>
              <a:rPr lang="ru-RU" sz="2600" dirty="0" err="1">
                <a:hlinkClick r:id="rId29" tooltip="XQuery"/>
              </a:rPr>
              <a:t>XQuery</a:t>
            </a:r>
            <a:endParaRPr lang="ru-RU" sz="2600" dirty="0"/>
          </a:p>
          <a:p>
            <a:pPr lvl="0"/>
            <a:r>
              <a:rPr lang="ru-RU" sz="2600" dirty="0" err="1">
                <a:hlinkClick r:id="rId30" tooltip="Haskell"/>
              </a:rPr>
              <a:t>Haskell</a:t>
            </a:r>
            <a:r>
              <a:rPr lang="ru-RU" sz="2600" dirty="0"/>
              <a:t> — </a:t>
            </a:r>
            <a:r>
              <a:rPr lang="ru-RU" sz="2600" dirty="0">
                <a:hlinkClick r:id="rId31" tooltip="Чистота языка программирования"/>
              </a:rPr>
              <a:t>чистый</a:t>
            </a:r>
            <a:r>
              <a:rPr lang="ru-RU" sz="2600" dirty="0"/>
              <a:t> функциональный. Назван в честь </a:t>
            </a:r>
            <a:r>
              <a:rPr lang="ru-RU" sz="2600" dirty="0" err="1">
                <a:hlinkClick r:id="rId32" tooltip="Карри, Хаскелл"/>
              </a:rPr>
              <a:t>Хаскелла</a:t>
            </a:r>
            <a:r>
              <a:rPr lang="ru-RU" sz="2600" dirty="0">
                <a:hlinkClick r:id="rId32" tooltip="Карри, Хаскелл"/>
              </a:rPr>
              <a:t> Карри</a:t>
            </a:r>
            <a:r>
              <a:rPr lang="ru-RU" sz="2600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38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496944" cy="1325563"/>
          </a:xfrm>
        </p:spPr>
        <p:txBody>
          <a:bodyPr>
            <a:normAutofit/>
          </a:bodyPr>
          <a:lstStyle/>
          <a:p>
            <a:r>
              <a:rPr lang="ru-RU" sz="2300" b="1" dirty="0" smtClean="0">
                <a:solidFill>
                  <a:srgbClr val="0070C0"/>
                </a:solidFill>
              </a:rPr>
              <a:t>Сравнение функционального </a:t>
            </a:r>
            <a:r>
              <a:rPr lang="ru-RU" sz="2300" b="1" dirty="0">
                <a:solidFill>
                  <a:srgbClr val="0070C0"/>
                </a:solidFill>
              </a:rPr>
              <a:t>и </a:t>
            </a:r>
            <a:r>
              <a:rPr lang="ru-RU" sz="2300" b="1" dirty="0" smtClean="0">
                <a:solidFill>
                  <a:srgbClr val="0070C0"/>
                </a:solidFill>
              </a:rPr>
              <a:t>процедурного программирований</a:t>
            </a:r>
            <a:endParaRPr lang="ru-RU" sz="23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50678"/>
              </p:ext>
            </p:extLst>
          </p:nvPr>
        </p:nvGraphicFramePr>
        <p:xfrm>
          <a:off x="395536" y="1124747"/>
          <a:ext cx="8424936" cy="5243718"/>
        </p:xfrm>
        <a:graphic>
          <a:graphicData uri="http://schemas.openxmlformats.org/drawingml/2006/table">
            <a:tbl>
              <a:tblPr firstRow="1" firstCol="1" bandRow="1"/>
              <a:tblGrid>
                <a:gridCol w="4091003"/>
                <a:gridCol w="4333933"/>
              </a:tblGrid>
              <a:tr h="1790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Процедурное программирование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Функциональное программирование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Переменные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8532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Именованные ячейки памяти,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изменяемые константы.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Настоящие переменные (в частности не</a:t>
                      </a:r>
                    </a:p>
                    <a:p>
                      <a:pPr marL="901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используется оператор присваивания</a:t>
                      </a:r>
                      <a:r>
                        <a:rPr lang="ru-RU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).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61">
                <a:tc gridSpan="2"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Циклы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8532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Циклы есть.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Не может быть циклов (нет счетчика), используются рекурсивные функции</a:t>
                      </a:r>
                    </a:p>
                    <a:p>
                      <a:pPr marL="901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вместо циклов.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Программа – это …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1945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Последовательное изменение памяти.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Вычисление функции. Последовательное выполнение команд бессмысленно, поскольку одна команда не может повлиять на выполнение следующей (т.к. негде сохранять промежуточные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значения).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Функции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023880">
                <a:tc>
                  <a:txBody>
                    <a:bodyPr/>
                    <a:lstStyle/>
                    <a:p>
                      <a:pPr marL="901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При вызове функции возможны побочные эффекты (два вызова одной и той же функции с одними и теми же аргументами могут дать разные результаты; изменение значений глобальных переменных).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Функции используются широко, могут даже использоваться в качестве аргументов для других функций и возвращать в качестве результата; побочных эффектов нет.</a:t>
                      </a:r>
                    </a:p>
                  </a:txBody>
                  <a:tcPr marL="46686" marR="466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94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6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rgbClr val="0070C0"/>
                </a:solidFill>
              </a:rPr>
              <a:t>Язык программирования </a:t>
            </a:r>
            <a:r>
              <a:rPr lang="en-US" sz="2400" b="1" dirty="0" smtClean="0">
                <a:solidFill>
                  <a:srgbClr val="0070C0"/>
                </a:solidFill>
              </a:rPr>
              <a:t>Python</a:t>
            </a:r>
            <a:r>
              <a:rPr lang="en-US" sz="2400" b="1" dirty="0">
                <a:solidFill>
                  <a:srgbClr val="0070C0"/>
                </a:solidFill>
              </a:rPr>
              <a:t>?</a:t>
            </a:r>
            <a:br>
              <a:rPr lang="en-US" sz="2400" b="1" dirty="0">
                <a:solidFill>
                  <a:srgbClr val="0070C0"/>
                </a:solidFill>
              </a:rPr>
            </a:br>
            <a:endParaRPr lang="ru-RU" sz="24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196753"/>
            <a:ext cx="7886700" cy="4980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err="1">
                <a:solidFill>
                  <a:srgbClr val="0070C0"/>
                </a:solidFill>
              </a:rPr>
              <a:t>Python</a:t>
            </a:r>
            <a:r>
              <a:rPr lang="ru-RU" dirty="0"/>
              <a:t> — свободно распространяемый, очень высокоуровневый интерпретируемый язык, разработанный Гвидо </a:t>
            </a:r>
            <a:r>
              <a:rPr lang="ru-RU" dirty="0" err="1"/>
              <a:t>ван</a:t>
            </a:r>
            <a:r>
              <a:rPr lang="ru-RU" dirty="0"/>
              <a:t> </a:t>
            </a:r>
            <a:r>
              <a:rPr lang="ru-RU" dirty="0" err="1"/>
              <a:t>Россумом</a:t>
            </a:r>
            <a:r>
              <a:rPr lang="ru-RU" dirty="0"/>
              <a:t> (</a:t>
            </a:r>
            <a:r>
              <a:rPr lang="ru-RU" dirty="0" err="1"/>
              <a:t>Guido</a:t>
            </a:r>
            <a:r>
              <a:rPr lang="ru-RU" dirty="0"/>
              <a:t> </a:t>
            </a:r>
            <a:r>
              <a:rPr lang="ru-RU" dirty="0" err="1"/>
              <a:t>van</a:t>
            </a:r>
            <a:r>
              <a:rPr lang="ru-RU" dirty="0"/>
              <a:t> </a:t>
            </a:r>
            <a:r>
              <a:rPr lang="ru-RU" dirty="0" err="1"/>
              <a:t>Rossum</a:t>
            </a:r>
            <a:r>
              <a:rPr lang="ru-RU" dirty="0"/>
              <a:t>). 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Он </a:t>
            </a:r>
            <a:r>
              <a:rPr lang="ru-RU" dirty="0"/>
              <a:t>сочетает прозрачный синтаксис с мощной (но необязательной) объектно-ориентированной семантикой. </a:t>
            </a:r>
            <a:r>
              <a:rPr lang="ru-RU" dirty="0" err="1"/>
              <a:t>Python</a:t>
            </a:r>
            <a:r>
              <a:rPr lang="ru-RU" dirty="0"/>
              <a:t> доступен почти на всех существующих ныне платформах и обладает очень высокой переносимостью между платформами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 err="1">
                <a:solidFill>
                  <a:srgbClr val="0070C0"/>
                </a:solidFill>
              </a:rPr>
              <a:t>Python</a:t>
            </a:r>
            <a:r>
              <a:rPr lang="ru-RU" dirty="0"/>
              <a:t> </a:t>
            </a:r>
            <a:r>
              <a:rPr lang="ru-RU" dirty="0"/>
              <a:t>содержит </a:t>
            </a:r>
            <a:r>
              <a:rPr lang="ru-RU" dirty="0"/>
              <a:t>все необходимое для поддержки полностью функционального подхода к программированию</a:t>
            </a:r>
            <a:r>
              <a:rPr lang="ru-RU" dirty="0"/>
              <a:t>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148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1586"/>
          </a:xfrm>
        </p:spPr>
        <p:txBody>
          <a:bodyPr>
            <a:normAutofit/>
          </a:bodyPr>
          <a:lstStyle/>
          <a:p>
            <a:pPr algn="ctr"/>
            <a:r>
              <a:rPr lang="ru-RU" sz="2700" b="1" dirty="0">
                <a:solidFill>
                  <a:srgbClr val="0070C0"/>
                </a:solidFill>
              </a:rPr>
              <a:t>Функциональный подход к решению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980728"/>
            <a:ext cx="7886700" cy="519623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Задача: Найти </a:t>
            </a:r>
            <a:r>
              <a:rPr lang="ru-RU" dirty="0"/>
              <a:t>максимальное из 6-ти значений : </a:t>
            </a:r>
            <a:r>
              <a:rPr lang="en-US" dirty="0" err="1"/>
              <a:t>a,b,c,d,e,f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 smtClean="0"/>
              <a:t>1.Создать Функцию </a:t>
            </a:r>
            <a:r>
              <a:rPr lang="ru-RU" dirty="0"/>
              <a:t>“максимум из двух” :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2.</a:t>
            </a:r>
            <a:r>
              <a:rPr lang="ru-RU" dirty="0"/>
              <a:t> </a:t>
            </a:r>
            <a:r>
              <a:rPr lang="ru-RU" dirty="0" smtClean="0"/>
              <a:t>Создать Функция </a:t>
            </a:r>
            <a:r>
              <a:rPr lang="ru-RU" dirty="0"/>
              <a:t>“наибольшее из трех” :</a:t>
            </a:r>
          </a:p>
          <a:p>
            <a:pPr marL="0" indent="0">
              <a:buNone/>
            </a:pPr>
            <a:r>
              <a:rPr lang="ru-RU" dirty="0" smtClean="0"/>
              <a:t>Три </a:t>
            </a:r>
            <a:r>
              <a:rPr lang="ru-RU" dirty="0"/>
              <a:t>варианта </a:t>
            </a:r>
            <a:r>
              <a:rPr lang="ru-RU" dirty="0" smtClean="0"/>
              <a:t>решения </a:t>
            </a:r>
            <a:r>
              <a:rPr lang="ru-RU" dirty="0"/>
              <a:t>задачи “максимум из шести” </a:t>
            </a:r>
            <a:r>
              <a:rPr lang="ru-RU" dirty="0" smtClean="0"/>
              <a:t>: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1</a:t>
            </a:r>
            <a:r>
              <a:rPr lang="ru-RU" dirty="0"/>
              <a:t>). </a:t>
            </a:r>
            <a:r>
              <a:rPr lang="en-US" dirty="0"/>
              <a:t>max(</a:t>
            </a:r>
            <a:r>
              <a:rPr lang="ru-RU" dirty="0"/>
              <a:t>наиб(</a:t>
            </a:r>
            <a:r>
              <a:rPr lang="en-US" dirty="0" err="1"/>
              <a:t>a,b,c</a:t>
            </a:r>
            <a:r>
              <a:rPr lang="en-US" dirty="0"/>
              <a:t>), </a:t>
            </a:r>
            <a:r>
              <a:rPr lang="ru-RU" dirty="0"/>
              <a:t>наиб(</a:t>
            </a:r>
            <a:r>
              <a:rPr lang="en-US" dirty="0" err="1"/>
              <a:t>d,e,f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). max(max(a, max(</a:t>
            </a:r>
            <a:r>
              <a:rPr lang="en-US" dirty="0" err="1"/>
              <a:t>b,c</a:t>
            </a:r>
            <a:r>
              <a:rPr lang="en-US" dirty="0"/>
              <a:t>)), max(d, max(</a:t>
            </a:r>
            <a:r>
              <a:rPr lang="en-US" dirty="0" err="1"/>
              <a:t>e,f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). </a:t>
            </a:r>
            <a:r>
              <a:rPr lang="ru-RU" dirty="0"/>
              <a:t>наиб(</a:t>
            </a: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), max(</a:t>
            </a:r>
            <a:r>
              <a:rPr lang="en-US" dirty="0" err="1"/>
              <a:t>c,d</a:t>
            </a:r>
            <a:r>
              <a:rPr lang="en-US" dirty="0"/>
              <a:t>), max(</a:t>
            </a:r>
            <a:r>
              <a:rPr lang="en-US" dirty="0" err="1"/>
              <a:t>e,f</a:t>
            </a:r>
            <a:r>
              <a:rPr lang="en-US" dirty="0"/>
              <a:t>))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41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7610"/>
          </a:xfrm>
        </p:spPr>
        <p:txBody>
          <a:bodyPr/>
          <a:lstStyle/>
          <a:p>
            <a:pPr algn="ctr"/>
            <a:r>
              <a:rPr lang="ru-RU" sz="2700" b="1" dirty="0">
                <a:solidFill>
                  <a:srgbClr val="0070C0"/>
                </a:solidFill>
              </a:rPr>
              <a:t>Функциональный подход к решению задачи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17209" t="26036" r="48263" b="11820"/>
          <a:stretch/>
        </p:blipFill>
        <p:spPr bwMode="auto">
          <a:xfrm>
            <a:off x="628650" y="1340768"/>
            <a:ext cx="7975798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672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70C0"/>
                </a:solidFill>
              </a:rPr>
              <a:t>Нахождение факториала на языке процедурного и функционального программирования</a:t>
            </a:r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484784"/>
            <a:ext cx="7723770" cy="4692179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92" y="1556792"/>
            <a:ext cx="7560840" cy="407428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55218" y="544522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Объект называется рекурсивным, если он содержит сам себя или определен с помощью самого себя.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98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4d9d38b9bed80c880864c84434cfa64934a2543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7993</TotalTime>
  <Words>745</Words>
  <Application>Microsoft Office PowerPoint</Application>
  <PresentationFormat>Экран (4:3)</PresentationFormat>
  <Paragraphs>132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PTSansRegular</vt:lpstr>
      <vt:lpstr>Times New Roman</vt:lpstr>
      <vt:lpstr>Тема Office</vt:lpstr>
      <vt:lpstr>Функциональное и логическое программирование</vt:lpstr>
      <vt:lpstr>Виды программирования</vt:lpstr>
      <vt:lpstr>Языки логического программирования</vt:lpstr>
      <vt:lpstr>Языки функционального программирования</vt:lpstr>
      <vt:lpstr>Сравнение функционального и процедурного программирований</vt:lpstr>
      <vt:lpstr>Язык программирования Python? </vt:lpstr>
      <vt:lpstr>Функциональный подход к решению задачи</vt:lpstr>
      <vt:lpstr>Функциональный подход к решению задачи</vt:lpstr>
      <vt:lpstr>Нахождение факториала на языке процедурного и функционального программирования</vt:lpstr>
      <vt:lpstr>Функции обеспечивающие функциональное программирование  в  Python</vt:lpstr>
      <vt:lpstr>Функция Lambda </vt:lpstr>
      <vt:lpstr>Функция map() в Python: </vt:lpstr>
      <vt:lpstr>Функция map() в Python: </vt:lpstr>
      <vt:lpstr>Функция map() в Python: </vt:lpstr>
      <vt:lpstr>Функция filter() - фильтрация последовательностей </vt:lpstr>
      <vt:lpstr>Функция reduce() в Python: </vt:lpstr>
      <vt:lpstr>Функция zip() в Python: </vt:lpstr>
      <vt:lpstr>Функция zip() в Python</vt:lpstr>
      <vt:lpstr>Исключение команд управления потоком</vt:lpstr>
      <vt:lpstr>Спасибо за внимание!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Организация ДО</dc:title>
  <dc:creator>ASUS</dc:creator>
  <cp:lastModifiedBy>Lenovo</cp:lastModifiedBy>
  <cp:revision>366</cp:revision>
  <cp:lastPrinted>2016-03-25T14:30:33Z</cp:lastPrinted>
  <dcterms:created xsi:type="dcterms:W3CDTF">2016-03-19T12:15:47Z</dcterms:created>
  <dcterms:modified xsi:type="dcterms:W3CDTF">2019-03-29T14:52:17Z</dcterms:modified>
</cp:coreProperties>
</file>